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iNySlo19y8453eUDZ0WYJ5dfeS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5" name="Google Shape;49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50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5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50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0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0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0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0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0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50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50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0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50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50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0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0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50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0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50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0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0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50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0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0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50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50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0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50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0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50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0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50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50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50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50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50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50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0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0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50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0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50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0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0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50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50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0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0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50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0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50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50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0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50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9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9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59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5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0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60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6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6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1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1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61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6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85" name="Google Shape;185;p61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bg-BG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1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bg-BG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2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62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6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6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63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63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63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63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63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63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6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6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6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4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64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64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64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64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64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64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64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64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64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6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6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65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6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6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6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6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6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6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5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2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2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5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53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9" name="Google Shape;129;p53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5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4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54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54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54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5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7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7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57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5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8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8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58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5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49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49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4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4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49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49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49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49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49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49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49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49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49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4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" name="Google Shape;20;p49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1" name="Google Shape;21;p49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49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49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49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9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9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49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9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4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9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49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49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9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9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49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4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49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49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9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49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9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49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9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49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9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4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4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4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4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4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oogle.com/url?sa=i&amp;url=https%3A%2F%2Fwww.youtube.com%2Fwatch%3Fv%3DVxMM4g2Sk8U&amp;psig=AOvVaw0nVLKd_nnqk5BOj3DsqG7a&amp;ust=1641375627081000&amp;source=images&amp;cd=vfe&amp;ved=0CAwQjhxqFwoTCPiNyezml_UCFQAAAAAdAAAAABAI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viso.ai/deep-learning/pattern-recognition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amazon.com/Second-Machine-Age-Prosperity-Technologies/dp/0393350649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fs.blog/mental-models/" TargetMode="External"/><Relationship Id="rId4" Type="http://schemas.openxmlformats.org/officeDocument/2006/relationships/hyperlink" Target="https://jamesclear.com/first-principles" TargetMode="External"/><Relationship Id="rId5" Type="http://schemas.openxmlformats.org/officeDocument/2006/relationships/hyperlink" Target="https://jamesclear.com/feynman-mental-models" TargetMode="External"/><Relationship Id="rId6" Type="http://schemas.openxmlformats.org/officeDocument/2006/relationships/hyperlink" Target="https://jamesclear.com/mental-model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g.wikipedia.org/wiki/%D0%93%D1%80%D1%8A%D1%86%D0%BA%D0%B8_%D0%B5%D0%B7%D0%B8%D0%BA" TargetMode="External"/><Relationship Id="rId4" Type="http://schemas.openxmlformats.org/officeDocument/2006/relationships/hyperlink" Target="https://bg.wikipedia.org/wiki/%D0%9F%D0%BB%D0%B0%D1%82%D0%BE%D0%BD" TargetMode="External"/><Relationship Id="rId5" Type="http://schemas.openxmlformats.org/officeDocument/2006/relationships/hyperlink" Target="https://bg.wikipedia.org/wiki/%D0%A1%D0%BE%D0%BA%D1%80%D0%B0%D1%82%D0%B8%D1%87%D0%B5%D1%81%D0%BA%D0%B8_%D0%B4%D0%B8%D0%B0%D0%BB%D0%BE%D0%B3" TargetMode="External"/><Relationship Id="rId6" Type="http://schemas.openxmlformats.org/officeDocument/2006/relationships/hyperlink" Target="https://bg.wikipedia.org/wiki/%D0%9F%D0%BE%D0%BB%D0%B8%D1%82%D0%B8%D1%8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bg-BG"/>
              <a:t>ПЪРВИ СТЪПКИ В ИНФОРМАЦИОННОТО МОДЕЛИРАНЕ</a:t>
            </a:r>
            <a:endParaRPr/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bg-BG"/>
              <a:t>ВЪВЕДЕНИЕ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bg-BG"/>
              <a:t>МЕНТАЛНИ МОДЕЛИ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bg-BG"/>
              <a:t>РАЗПОЗНАВАНЕ НА МОДЕЛИ И СТРУКТУРИ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ПЛОВДИВ – БУКУРЕЩ?</a:t>
            </a:r>
            <a:endParaRPr/>
          </a:p>
        </p:txBody>
      </p:sp>
      <p:pic>
        <p:nvPicPr>
          <p:cNvPr id="291" name="Google Shape;29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354" y="2249488"/>
            <a:ext cx="6746118" cy="354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297" name="Google Shape;29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868780"/>
            <a:ext cx="3775840" cy="491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253" y="1357803"/>
            <a:ext cx="6560432" cy="374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04" name="Google Shape;30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1311" y="835086"/>
            <a:ext cx="6019131" cy="497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10" name="Google Shape;31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3461" y="1046330"/>
            <a:ext cx="5923233" cy="466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6" name="Google Shape;316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t/>
            </a:r>
            <a:endParaRPr/>
          </a:p>
        </p:txBody>
      </p:sp>
      <p:pic>
        <p:nvPicPr>
          <p:cNvPr descr="Lithium-ion battery, How does it work? - YouTube" id="317" name="Google Shape;317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1412" y="618517"/>
            <a:ext cx="7042303" cy="3961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hode Studies: New Opportunities in Li-Ion Batteries" id="318" name="Google Shape;3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3835" y="2249487"/>
            <a:ext cx="6938165" cy="462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24" name="Google Shape;32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2937" y="618518"/>
            <a:ext cx="6979188" cy="59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МЕНТАЛНИ МОДЕЛИ</a:t>
            </a:r>
            <a:endParaRPr/>
          </a:p>
        </p:txBody>
      </p:sp>
      <p:sp>
        <p:nvSpPr>
          <p:cNvPr id="330" name="Google Shape;330;p1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Как да мислим по-ясно?</a:t>
            </a:r>
            <a:endParaRPr sz="222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Притчата за рибите и водата.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David Foster Wallace – най-очевидните и важни неща от нашата реалност са често най-трудни за виждане.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Това е вярно за по-голямата част от нашия живот.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Преживяванията ни са толкова автоматизирани, толкова базови, че ние не си даваме реална сметка, какво точно се случва.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Пример: InnerVoice</a:t>
            </a:r>
            <a:endParaRPr sz="22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МЕНТАЛНИ МОДЕЛИ</a:t>
            </a:r>
            <a:endParaRPr/>
          </a:p>
        </p:txBody>
      </p:sp>
      <p:sp>
        <p:nvSpPr>
          <p:cNvPr id="336" name="Google Shape;336;p1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Менталните модели са психологическо обяснение как работят нещата.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Предоставят нов поглед над света и като резултат ни помагат да разбираме реалността.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Менталните модели ни помагат </a:t>
            </a:r>
            <a:r>
              <a:rPr i="1" lang="bg-BG"/>
              <a:t>да мислим</a:t>
            </a:r>
            <a:r>
              <a:rPr lang="bg-BG"/>
              <a:t> и ни помагат </a:t>
            </a:r>
            <a:br>
              <a:rPr lang="bg-BG"/>
            </a:br>
            <a:r>
              <a:rPr i="1" lang="bg-BG"/>
              <a:t>да опростим задачите</a:t>
            </a:r>
            <a:r>
              <a:rPr lang="bg-BG"/>
              <a:t>, с които се захващаме.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МЕНТАЛНИ МОДЕЛИ</a:t>
            </a:r>
            <a:endParaRPr/>
          </a:p>
        </p:txBody>
      </p:sp>
      <p:sp>
        <p:nvSpPr>
          <p:cNvPr id="342" name="Google Shape;342;p1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Suppy &amp; Demand – помага да разберем как работи икономиката.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Бръсначът на Окъм – помага ни да изберем най-простото решение на даден проблем.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МЕНТАЛНИ МОДЕЛИ</a:t>
            </a:r>
            <a:endParaRPr/>
          </a:p>
        </p:txBody>
      </p:sp>
      <p:sp>
        <p:nvSpPr>
          <p:cNvPr id="348" name="Google Shape;348;p2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Важно е да се отбележи, че менталните модели не са реалност.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Те са само карта на реалността и представят само поглед как нещо може да работи.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Това ги прави несъвършени, защото са редукция на това, което представляват.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СЪДЪРЖАНИЕ</a:t>
            </a:r>
            <a:endParaRPr/>
          </a:p>
        </p:txBody>
      </p:sp>
      <p:sp>
        <p:nvSpPr>
          <p:cNvPr id="241" name="Google Shape;241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Какво представлява дисциплината?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Какви са нашите цели?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Какво ще правим?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Какво да очакваме (2022)?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May be an image of 1 person and text" id="242" name="Google Shape;2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466" y="906054"/>
            <a:ext cx="5416795" cy="488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ЗАЩО МЕНТАЛНИТЕ МОДЕЛИ СА ПОЛЕЗНИ?</a:t>
            </a:r>
            <a:endParaRPr/>
          </a:p>
        </p:txBody>
      </p:sp>
      <p:sp>
        <p:nvSpPr>
          <p:cNvPr id="354" name="Google Shape;354;p2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Светът е твърде сложен.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Трудно би било да запазим всички детайли в нашия мозък.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Използваме ментални модели, за да опростим тази сложност.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Създаваме ментални модели, за да боравим с малки части от реалността.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КАЧЕСТВО НА МИСЛЕНЕ</a:t>
            </a:r>
            <a:endParaRPr/>
          </a:p>
        </p:txBody>
      </p:sp>
      <p:sp>
        <p:nvSpPr>
          <p:cNvPr id="360" name="Google Shape;360;p22"/>
          <p:cNvSpPr txBox="1"/>
          <p:nvPr>
            <p:ph idx="1" type="body"/>
          </p:nvPr>
        </p:nvSpPr>
        <p:spPr>
          <a:xfrm>
            <a:off x="1141412" y="2249487"/>
            <a:ext cx="10026773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Качеството на нашето мислене е пропорционално на менталните модели, с които разполагаме.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Повече, по-добри модели = по-широк поглед над реалността.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Култивирането на широка база от модели е критично за нашата възможност да взимаме правилни решения и да мислим ефективно.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Възможно ли е масата от хора да използва само няколко модела...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Twentieth Century"/>
              <a:buNone/>
            </a:pPr>
            <a:r>
              <a:rPr lang="bg-BG" sz="3240"/>
              <a:t>„ЗА ЧОВЕКЪТ С ЧУКА, ВСИЧКО ИЗГЛЕЖДА КАТО ПИРОН.“</a:t>
            </a:r>
            <a:br>
              <a:rPr lang="bg-BG" sz="3240"/>
            </a:br>
            <a:endParaRPr sz="3240"/>
          </a:p>
        </p:txBody>
      </p:sp>
      <p:pic>
        <p:nvPicPr>
          <p:cNvPr descr="sledge hammer Memes - Imgflip" id="366" name="Google Shape;366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396" y="2249488"/>
            <a:ext cx="4074033" cy="354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КАЧЕСТВО НА МИСЛЕНЕ</a:t>
            </a:r>
            <a:endParaRPr/>
          </a:p>
        </p:txBody>
      </p:sp>
      <p:sp>
        <p:nvSpPr>
          <p:cNvPr id="372" name="Google Shape;372;p2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Повечето проекти, изискват повече от един чук.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Нужни са множество инструменти.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Само тогава работата може да се свърши, както трябва.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Същото е вярно и за мисленето.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Качеството на нашето мислене, зависи от нашите ментални модели.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>
            <p:ph idx="1" type="body"/>
          </p:nvPr>
        </p:nvSpPr>
        <p:spPr>
          <a:xfrm>
            <a:off x="1395663" y="2249487"/>
            <a:ext cx="965174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Когато не използваме ментални модели в нашето стратегическо мислене, ние само събираме, вместо да умножаваме...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							Gabriel Weinberg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descr="Scumbag Brain doesn't like new experiences - quickmeme" id="383" name="Google Shape;38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330" y="1258887"/>
            <a:ext cx="6364163" cy="444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МУЛТИДИСЦИПЛИНАРЕН ПОДХОД</a:t>
            </a:r>
            <a:endParaRPr/>
          </a:p>
        </p:txBody>
      </p:sp>
      <p:sp>
        <p:nvSpPr>
          <p:cNvPr id="389" name="Google Shape;389;p2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Притежанието на разнообразие от ментални модели е особено важно, за справянето със сложни проблеми и задачи.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„Предоставя възможност за поглед над света от друг свят.“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Днешното общество обикновенно гледа на света през една леща и го разделя на все по-малки части, с идеята да е по-лесен за изучаване. (additive or subtractive synthesis)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1293812" y="1142582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None/>
            </a:pPr>
            <a:r>
              <a:rPr lang="bg-BG" sz="2220"/>
              <a:t>Повечето от нас учат нещо специфично и не се подлагат на великите идеи от другите дисциплини. Ние не разработваме интердисциплинарен подход, с който точно можем да изолираме проблема. </a:t>
            </a:r>
            <a:br>
              <a:rPr lang="bg-BG" sz="2220"/>
            </a:br>
            <a:endParaRPr sz="222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None/>
            </a:pPr>
            <a:r>
              <a:rPr lang="bg-BG" sz="2220"/>
              <a:t>И тъй като не разполагаме с точните модели, за да разберем ситуацията, ние преизползваме моделите, с които разполагаме и ги употребяваме там, където те не принадлежат.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None/>
            </a:pPr>
            <a:r>
              <a:t/>
            </a:r>
            <a:endParaRPr sz="222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None/>
            </a:pPr>
            <a:r>
              <a:rPr lang="bg-BG" sz="2220"/>
              <a:t>				Shane Parrish – The Great Mental Models</a:t>
            </a:r>
            <a:endParaRPr sz="222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МУЛТИДИСЦИПЛИНАРЕН ПОДХОД</a:t>
            </a:r>
            <a:endParaRPr/>
          </a:p>
        </p:txBody>
      </p:sp>
      <p:sp>
        <p:nvSpPr>
          <p:cNvPr id="400" name="Google Shape;400;p2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Повечето икономисти мислят в отношение на Supply &amp; Demand.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Поведенческите психолози мислят в отношение на </a:t>
            </a:r>
            <a:br>
              <a:rPr lang="bg-BG"/>
            </a:br>
            <a:r>
              <a:rPr lang="bg-BG"/>
              <a:t>Награда &amp; Наказание.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Математиците мислят 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А информатиците 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А хората с чук?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„Никой от тях не вижда цялата ситуация, освен ако не мисли използвайки интерди дисциплинарен подход. Накратко, има неща, които не виждаме... а те са доста големи.“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ХРАНА ЗА РАЗМИСЪЛ</a:t>
            </a:r>
            <a:endParaRPr/>
          </a:p>
        </p:txBody>
      </p:sp>
      <p:sp>
        <p:nvSpPr>
          <p:cNvPr id="248" name="Google Shape;248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/>
          <p:nvPr>
            <p:ph type="title"/>
          </p:nvPr>
        </p:nvSpPr>
        <p:spPr>
          <a:xfrm>
            <a:off x="719049" y="4191981"/>
            <a:ext cx="9115512" cy="1336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The Matrix' Code Came From Sushi Recipes—but Which? | WIRED" id="412" name="Google Shape;4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41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re Is No Spoon. There Is No Money | by Kgothatso Ngako | Pigeon Hole |  Medium" id="413" name="Google Shape;4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8"/>
            <a:ext cx="12191999" cy="712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МРЕЖА ОТ МЕНТАЛНИ МОДЕЛИ</a:t>
            </a:r>
            <a:endParaRPr/>
          </a:p>
        </p:txBody>
      </p:sp>
      <p:sp>
        <p:nvSpPr>
          <p:cNvPr id="419" name="Google Shape;419;p3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Charlie Munger (Buffets right hand)</a:t>
            </a:r>
            <a:endParaRPr sz="222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За да се справим по-лесно със сложностите на живота, ни е нужна мрежа от ментални модели.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Реалността не е съставена от уникален списък с дисциплини.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Ние само можем да я разбием на по-малки, лесни за разбиране части.</a:t>
            </a:r>
            <a:endParaRPr sz="222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Когато научим нещо, ние трябва да го поставим на неговото място в тази мрежа.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bg-BG" sz="2220"/>
              <a:t>Само тогава можем да получим обстойно познание по даден проблем.</a:t>
            </a:r>
            <a:endParaRPr sz="22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80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ИНВЕРСИЯ</a:t>
            </a:r>
            <a:endParaRPr/>
          </a:p>
        </p:txBody>
      </p:sp>
      <p:sp>
        <p:nvSpPr>
          <p:cNvPr id="431" name="Google Shape;431;p34"/>
          <p:cNvSpPr txBox="1"/>
          <p:nvPr>
            <p:ph idx="1" type="body"/>
          </p:nvPr>
        </p:nvSpPr>
        <p:spPr>
          <a:xfrm>
            <a:off x="1141412" y="2249486"/>
            <a:ext cx="9905999" cy="395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Един от най-популярните похвати в менталните модели.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Произлиза от думата “invert”, която означава обръщам.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Като мисловен инструмент, инверсията помага за идентифицирането и елиминирането на препятствия, чрез подхващането им от различна от обикновенната точка на работа.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Атака – Контраатака.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Нападение – Защита.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Пример със среща.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Вместо да мислим за това, което искаме, започваме да мислим за това, което не искаме.</a:t>
            </a:r>
            <a:endParaRPr sz="204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ПЪРВИ ПРИНЦИПИ</a:t>
            </a:r>
            <a:endParaRPr/>
          </a:p>
        </p:txBody>
      </p:sp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35135"/>
              <a:buChar char="•"/>
            </a:pPr>
            <a:r>
              <a:rPr lang="bg-BG" sz="2220"/>
              <a:t>Познат като най-добрия начин за обратно инженерство на сложни проблеми.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35135"/>
              <a:buChar char="•"/>
            </a:pPr>
            <a:r>
              <a:rPr lang="bg-BG" sz="2220"/>
              <a:t>Действието на изолиране на най-основните принципи.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35135"/>
              <a:buChar char="•"/>
            </a:pPr>
            <a:r>
              <a:rPr lang="bg-BG" sz="2220"/>
              <a:t>Това се случва чрез отделянето на наличните идеи от предположенията, на които те са базирани.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35135"/>
              <a:buChar char="•"/>
            </a:pPr>
            <a:r>
              <a:rPr lang="bg-BG" sz="2220"/>
              <a:t>Първи принцип е основно предположение, което не може да се разгради още.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35135"/>
              <a:buChar char="•"/>
            </a:pPr>
            <a:r>
              <a:rPr lang="bg-BG" sz="2220"/>
              <a:t>Пример с батериите на Мъск.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МИСЛЕНЕ ОТ ВТОРИ РЕД</a:t>
            </a:r>
            <a:endParaRPr/>
          </a:p>
        </p:txBody>
      </p:sp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Всяко действие има последствие.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И всяко последствие има други последствия (втори ред).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Мисленето от втори ред, предполага мислене за последствията от последствията или ефекта на ефекта.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Това е мощен подход, тъй като често нещата не са такива, каквито излгеждат.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Доста често, когато разрешаваме един проблем, ние се натъкваме на множество други, които често са по-неприятни.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Char char="•"/>
            </a:pPr>
            <a:r>
              <a:rPr lang="bg-BG" sz="2040"/>
              <a:t>Идеята на мисленето от втори ред е, да разгледаме дългосрочните последствия преди нашите решения да се превърнат в грешни.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449" name="Google Shape;449;p3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„С десетилетия храним животните с антибиотици, за да направим достъпа до месо по-безопасен и евтин. Едва наскоро започнахме да разбираме, че чрез този подход, ние сме създали бактерии, с които антибиотиците не могат да се справят.“ – Shane Perrish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ПРИНЦИПЪТ НА ПАРЕТО</a:t>
            </a:r>
            <a:endParaRPr/>
          </a:p>
        </p:txBody>
      </p:sp>
      <p:sp>
        <p:nvSpPr>
          <p:cNvPr id="455" name="Google Shape;455;p3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Вилфред Парето забелязал, че 80% от италианската земя се притежава от 20% от населението.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80/20 правилото гласи, че 80% от резултата се дължи на 20% от действието.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20% от усилията произвеждат 80% от резултатите.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20% от клиентите произвеждат 80% от приходите.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20% от източниците произвеждат 80% от щастието.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ПРИНЦИПЪТ НА ПАРЕТО</a:t>
            </a:r>
            <a:endParaRPr/>
          </a:p>
        </p:txBody>
      </p:sp>
      <p:sp>
        <p:nvSpPr>
          <p:cNvPr id="461" name="Google Shape;461;p3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Идеята на принципа, е да се разбере, че повечето неща в живота не са правилно разпределени.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За да получим по-добри резултати е нужно да се фокусираме на 20-те %, които ни дават най-големи приходи.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Фокусирайте се на това, което работи и го правете по-добре.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bg-BG"/>
              <a:t>Ментални модели в системното мислене</a:t>
            </a:r>
            <a:endParaRPr/>
          </a:p>
        </p:txBody>
      </p:sp>
      <p:sp>
        <p:nvSpPr>
          <p:cNvPr id="467" name="Google Shape;467;p6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Feedback loops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Equilibrium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Bottlenecks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Scale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Margin of Safety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Algorithms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ХРАНА ЗА РАЗМИСЪЛ</a:t>
            </a:r>
            <a:br>
              <a:rPr lang="bg-BG"/>
            </a:br>
            <a:r>
              <a:rPr lang="bg-BG"/>
              <a:t>ПРИМЕР С ФОРМИ</a:t>
            </a:r>
            <a:endParaRPr/>
          </a:p>
        </p:txBody>
      </p:sp>
      <p:sp>
        <p:nvSpPr>
          <p:cNvPr id="254" name="Google Shape;254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„Най-важната“ фигура – триъгълник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Защо е триъгълник?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Какво е триъгълник?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Какво е страна?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Какво е права страна?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Какво е перспектива?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Съществуват ли прави линии в природата?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Съществуват ли геометрични форми в природата?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Къде съществуват формите?</a:t>
            </a:r>
            <a:endParaRPr/>
          </a:p>
          <a:p>
            <a:pPr indent="-952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 sz="1679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bg-BG"/>
              <a:t>Ментални модели в биологията</a:t>
            </a:r>
            <a:endParaRPr/>
          </a:p>
        </p:txBody>
      </p:sp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1141412" y="2249486"/>
            <a:ext cx="9905999" cy="39950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Еволюция 1 – Естествен подбор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Еволюция 2 – Адаптация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Екосистеми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Ниши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Репликация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Кооперация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/>
              <a:t>Йерархия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bg-BG"/>
              <a:t>Ментални модели на човешката природа</a:t>
            </a:r>
            <a:endParaRPr/>
          </a:p>
        </p:txBody>
      </p:sp>
      <p:sp>
        <p:nvSpPr>
          <p:cNvPr id="479" name="Google Shape;479;p6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Доверие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Предубеждения от стимули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Асоциации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Тенденция за завист/ревност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Тенденция за илюзии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Отричане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Любопитство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0967"/>
              <a:buChar char="•"/>
            </a:pPr>
            <a:r>
              <a:rPr lang="bg-BG"/>
              <a:t>Първо впечатление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МЕНТАЛНИ МОДЕЛИ</a:t>
            </a:r>
            <a:endParaRPr/>
          </a:p>
        </p:txBody>
      </p:sp>
      <p:sp>
        <p:nvSpPr>
          <p:cNvPr id="485" name="Google Shape;485;p40"/>
          <p:cNvSpPr txBox="1"/>
          <p:nvPr>
            <p:ph idx="1" type="body"/>
          </p:nvPr>
        </p:nvSpPr>
        <p:spPr>
          <a:xfrm>
            <a:off x="1141413" y="1649412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Нужно е да се отбележи, че менталните модели също не са правилно разпределени.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The DNA of Memes: The Underlying Structure of Ideas" id="486" name="Google Shape;4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450" y="3000375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РАЗПОЗНАВАНЕ НА МОДЕЛИ И СТРУКТУРИ</a:t>
            </a:r>
            <a:endParaRPr/>
          </a:p>
        </p:txBody>
      </p:sp>
      <p:sp>
        <p:nvSpPr>
          <p:cNvPr id="492" name="Google Shape;492;p4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 u="sng">
                <a:solidFill>
                  <a:schemeClr val="hlink"/>
                </a:solidFill>
                <a:hlinkClick r:id="rId3"/>
              </a:rPr>
              <a:t>Pattern recognition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Процес, в който използваме множество сетива с цел да вземем решение.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Като навигираме в деня, способността на нашия мозък да разпознава модели и структури, ни помага да забележим определени обекти и ситуации.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РАЗПОЗНАВАНЕ НА МОДЕЛИ И СТРУКТУРИ</a:t>
            </a:r>
            <a:endParaRPr/>
          </a:p>
        </p:txBody>
      </p:sp>
      <p:sp>
        <p:nvSpPr>
          <p:cNvPr id="498" name="Google Shape;498;p4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Например, знаем че огромни, плоски правоъгълни плоскости са врати и можем да ги отваряме и затваряме.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Дори да попаднем на врата, която до сега не сме виждали, ние знаем как да боравим с нея.</a:t>
            </a:r>
            <a:endParaRPr/>
          </a:p>
        </p:txBody>
      </p:sp>
      <p:pic>
        <p:nvPicPr>
          <p:cNvPr descr="Open sesame | The Spectator Australia" id="499" name="Google Shape;4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643" y="337164"/>
            <a:ext cx="9299942" cy="619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РАЗПОЗНАВАНЕ НА МОДЕЛИ И СТРУКТУРИ</a:t>
            </a:r>
            <a:endParaRPr/>
          </a:p>
        </p:txBody>
      </p:sp>
      <p:sp>
        <p:nvSpPr>
          <p:cNvPr id="505" name="Google Shape;505;p4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Без тази способност, би било невъзможно да прогресираме, тъй като всяко нещо, което срещнем ще бъде ново за нас и няма да знаем, какво да правим.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Разпознаването на модели и структури е критично за нашата еволюция.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„Компютрите са изключително добри в разпознаването на модели и структури в тяхната рамка и ужасни извън нея. Това са добри новини за хората, тъй като нашите рамки са по своята същност доста по-широки, от тези на дигиталните технологии.“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bg-BG"/>
              <a:t>				</a:t>
            </a:r>
            <a:r>
              <a:rPr lang="bg-BG" u="sng">
                <a:solidFill>
                  <a:schemeClr val="hlink"/>
                </a:solidFill>
                <a:hlinkClick r:id="rId3"/>
              </a:rPr>
              <a:t>The Second Machine Age </a:t>
            </a:r>
            <a:br>
              <a:rPr lang="bg-BG"/>
            </a:br>
            <a:r>
              <a:rPr lang="bg-BG"/>
              <a:t>				by Erik Brynjolfsson and Andrew McAfee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РАЗПОЗНАВАНЕ НА МОДЕЛИ И СТРУКТУРИ</a:t>
            </a:r>
            <a:endParaRPr/>
          </a:p>
        </p:txBody>
      </p:sp>
      <p:sp>
        <p:nvSpPr>
          <p:cNvPr id="517" name="Google Shape;517;p4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Как се определя модата?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Нужно е да имаме едно на ум и да различаваме структурите и случайностите.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Трябва да се пазим от това да виждаме модели и структури там, където не съществуват.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КАК ДА РАЗРАБОТИМ РАЗПОЗНАВАНЕ</a:t>
            </a:r>
            <a:endParaRPr/>
          </a:p>
        </p:txBody>
      </p:sp>
      <p:sp>
        <p:nvSpPr>
          <p:cNvPr id="523" name="Google Shape;523;p4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Практика – добрите играчи на шах играят шах (зона на комфорт).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Математика – серия на Фибоначи (абстрактно мислене, судоку или алгебра).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Природата – тя изглежда случайна на моменти, но ако се вгледаме хубаво, ще видим, че няма нищо случайно ^_^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Перспектива – трудно е да забележим проблеми в сфера, в която дълго време сме работили – сменяйте перспективите!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QUIZ</a:t>
            </a:r>
            <a:endParaRPr/>
          </a:p>
        </p:txBody>
      </p:sp>
      <p:pic>
        <p:nvPicPr>
          <p:cNvPr descr="We asked 100 people, &quot;What is an example of a mental model?&quot; - Family Feud  bear | Meme Generator" id="529" name="Google Shape;52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4413" y="944563"/>
            <a:ext cx="7326312" cy="4884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ХРАНА ЗА РАЗМИСЪЛ</a:t>
            </a:r>
            <a:br>
              <a:rPr lang="bg-BG"/>
            </a:br>
            <a:r>
              <a:rPr lang="bg-BG"/>
              <a:t>ПРИМЕР С ФОРМИ</a:t>
            </a:r>
            <a:endParaRPr/>
          </a:p>
        </p:txBody>
      </p:sp>
      <p:sp>
        <p:nvSpPr>
          <p:cNvPr id="260" name="Google Shape;260;p6"/>
          <p:cNvSpPr txBox="1"/>
          <p:nvPr>
            <p:ph idx="1" type="body"/>
          </p:nvPr>
        </p:nvSpPr>
        <p:spPr>
          <a:xfrm>
            <a:off x="1141413" y="2249487"/>
            <a:ext cx="4449262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Ментални структури?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bg-BG"/>
              <a:t>Когато сме се родили, знаели ли сме, </a:t>
            </a:r>
            <a:br>
              <a:rPr lang="bg-BG"/>
            </a:br>
            <a:r>
              <a:rPr lang="bg-BG"/>
              <a:t>какво е права линия, какво е триъгълник, </a:t>
            </a:r>
            <a:br>
              <a:rPr lang="bg-BG"/>
            </a:br>
            <a:r>
              <a:rPr lang="bg-BG"/>
              <a:t>какво е кръг?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Triangle construction using a median and an altitude | Math, geometry,  Triangles | ShowMe"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0838" y="1796716"/>
            <a:ext cx="4983748" cy="373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bg-BG"/>
              <a:t>Още информация в менталните модели:</a:t>
            </a:r>
            <a:endParaRPr/>
          </a:p>
        </p:txBody>
      </p:sp>
      <p:sp>
        <p:nvSpPr>
          <p:cNvPr id="535" name="Google Shape;535;p7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 u="sng">
                <a:solidFill>
                  <a:schemeClr val="hlink"/>
                </a:solidFill>
                <a:hlinkClick r:id="rId3"/>
              </a:rPr>
              <a:t>Mental Models: The Best Way to Make Intelligent Decisions (~100 Models Explained)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 u="sng">
                <a:solidFill>
                  <a:schemeClr val="hlink"/>
                </a:solidFill>
                <a:hlinkClick r:id="rId4"/>
              </a:rPr>
              <a:t>First Principles: Elon Musk on the Power of Thinking for Yourself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 u="sng">
                <a:solidFill>
                  <a:schemeClr val="hlink"/>
                </a:solidFill>
                <a:hlinkClick r:id="rId5"/>
              </a:rPr>
              <a:t>Mental Models: How to Train Your Brain to Think in New Ways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bg-BG" u="sng">
                <a:solidFill>
                  <a:schemeClr val="hlink"/>
                </a:solidFill>
                <a:hlinkClick r:id="rId6"/>
              </a:rPr>
              <a:t>Mental Models Reference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ВЪПРОСИ?</a:t>
            </a:r>
            <a:endParaRPr/>
          </a:p>
        </p:txBody>
      </p:sp>
      <p:pic>
        <p:nvPicPr>
          <p:cNvPr descr="First Steps of Learning Deep Learning: Image Classification in Keras" id="541" name="Google Shape;541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643" y="1791728"/>
            <a:ext cx="7221537" cy="50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ХРАНА ЗА РАЗМИСЪЛ</a:t>
            </a:r>
            <a:endParaRPr/>
          </a:p>
        </p:txBody>
      </p:sp>
      <p:pic>
        <p:nvPicPr>
          <p:cNvPr descr="Plato and Aristotle: How Do They Differ? | Britannica" id="267" name="Google Shape;26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242" y="2086879"/>
            <a:ext cx="5213684" cy="391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ХРАНА ЗА РАЗМИСЪЛ</a:t>
            </a:r>
            <a:br>
              <a:rPr lang="bg-BG"/>
            </a:br>
            <a:r>
              <a:rPr lang="bg-BG"/>
              <a:t>ДЪРЖАВАТА, ПЛАТОН</a:t>
            </a:r>
            <a:endParaRPr/>
          </a:p>
        </p:txBody>
      </p:sp>
      <p:sp>
        <p:nvSpPr>
          <p:cNvPr id="273" name="Google Shape;273;p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b="1" lang="bg-BG" sz="1679"/>
              <a:t>„Държавата“</a:t>
            </a:r>
            <a:r>
              <a:rPr lang="bg-BG" sz="1679"/>
              <a:t> (380 г. пр.н.е, на </a:t>
            </a:r>
            <a:r>
              <a:rPr lang="bg-BG" sz="1679" u="sng">
                <a:solidFill>
                  <a:schemeClr val="hlink"/>
                </a:solidFill>
                <a:hlinkClick r:id="rId3"/>
              </a:rPr>
              <a:t>гръцки</a:t>
            </a:r>
            <a:r>
              <a:rPr lang="bg-BG" sz="1679"/>
              <a:t>: </a:t>
            </a:r>
            <a:r>
              <a:rPr i="1" lang="bg-BG" sz="1679"/>
              <a:t>Πολιτεία</a:t>
            </a:r>
            <a:r>
              <a:rPr lang="bg-BG" sz="1679"/>
              <a:t>, </a:t>
            </a:r>
            <a:r>
              <a:rPr i="1" lang="bg-BG" sz="1679"/>
              <a:t>Политея</a:t>
            </a:r>
            <a:r>
              <a:rPr lang="bg-BG" sz="1679"/>
              <a:t>), от </a:t>
            </a:r>
            <a:r>
              <a:rPr lang="bg-BG" sz="1679" u="sng">
                <a:solidFill>
                  <a:schemeClr val="hlink"/>
                </a:solidFill>
                <a:hlinkClick r:id="rId4"/>
              </a:rPr>
              <a:t>Платон</a:t>
            </a:r>
            <a:r>
              <a:rPr lang="bg-BG" sz="1679"/>
              <a:t>, е </a:t>
            </a:r>
            <a:r>
              <a:rPr lang="bg-BG" sz="1679" u="sng">
                <a:solidFill>
                  <a:schemeClr val="hlink"/>
                </a:solidFill>
                <a:hlinkClick r:id="rId5"/>
              </a:rPr>
              <a:t>сократически диалог</a:t>
            </a:r>
            <a:r>
              <a:rPr lang="bg-BG" sz="1679"/>
              <a:t> за природата на реда и справедливостта, и характера на праведния град-държава и на праведния човек. </a:t>
            </a:r>
            <a:endParaRPr sz="1679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Диалозите, между Сократ и различни атиняни и чужденци, обсъждат смисъла на правосъдието и изследват дали справедливият човек е по-щастлив от несправедливия, като предлагат общество управлявано от философи-царе и стражите; оттук идва първоначалното древногръцко име на „Държавата“ – </a:t>
            </a:r>
            <a:r>
              <a:rPr lang="bg-BG" sz="1679" u="sng">
                <a:solidFill>
                  <a:schemeClr val="hlink"/>
                </a:solidFill>
                <a:hlinkClick r:id="rId6"/>
              </a:rPr>
              <a:t>Πολιτεία</a:t>
            </a:r>
            <a:r>
              <a:rPr lang="bg-BG" sz="1679"/>
              <a:t> (Управление на града-държава). </a:t>
            </a:r>
            <a:endParaRPr sz="1679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99"/>
              <a:buChar char="•"/>
            </a:pPr>
            <a:r>
              <a:rPr lang="bg-BG" sz="1679"/>
              <a:t>Освен това, </a:t>
            </a:r>
            <a:r>
              <a:rPr i="1" lang="bg-BG" sz="1679" u="sng"/>
              <a:t>в диалозите си класическият гръцки философ Платон обсъжда теорията на формите, безсмъртието на душата и ролите на философа и поезията в обществото</a:t>
            </a:r>
            <a:r>
              <a:rPr lang="bg-BG" sz="1679"/>
              <a:t>. „Държавата“, най-доброто произведение на Платон, се е доказала, като едно от най-влиятелните произведения в сферата на философията и политическата теория.</a:t>
            </a:r>
            <a:endParaRPr sz="1679"/>
          </a:p>
          <a:p>
            <a:pPr indent="-952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t/>
            </a:r>
            <a:endParaRPr sz="167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Възможни нива и играчи в един бизнес</a:t>
            </a:r>
            <a:endParaRPr/>
          </a:p>
        </p:txBody>
      </p:sp>
      <p:pic>
        <p:nvPicPr>
          <p:cNvPr id="279" name="Google Shape;27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833" y="1831365"/>
            <a:ext cx="7712516" cy="4596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bg-BG"/>
              <a:t>БУРГАС – СОФИЯ?</a:t>
            </a:r>
            <a:endParaRPr/>
          </a:p>
        </p:txBody>
      </p:sp>
      <p:pic>
        <p:nvPicPr>
          <p:cNvPr id="285" name="Google Shape;28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354" y="2249488"/>
            <a:ext cx="6746118" cy="354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2021-01-05T05:01:10Z</dcterms:created>
  <dc:creator>Viktor</dc:creator>
</cp:coreProperties>
</file>